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sldIdLst>
    <p:sldId id="318" r:id="rId4"/>
    <p:sldId id="335" r:id="rId5"/>
    <p:sldId id="336" r:id="rId6"/>
    <p:sldId id="348" r:id="rId7"/>
    <p:sldId id="344" r:id="rId8"/>
    <p:sldId id="351" r:id="rId9"/>
    <p:sldId id="337" r:id="rId10"/>
    <p:sldId id="338" r:id="rId11"/>
    <p:sldId id="349" r:id="rId12"/>
    <p:sldId id="350" r:id="rId13"/>
    <p:sldId id="257" r:id="rId14"/>
    <p:sldId id="343" r:id="rId15"/>
    <p:sldId id="347" r:id="rId16"/>
    <p:sldId id="339" r:id="rId17"/>
    <p:sldId id="346" r:id="rId18"/>
    <p:sldId id="352" r:id="rId19"/>
    <p:sldId id="34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15127975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2133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4906" y="4509492"/>
            <a:ext cx="2678906" cy="18216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8187" y="4509492"/>
            <a:ext cx="7893844" cy="18216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89903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a:prstGeom prst="rect">
            <a:avLst/>
          </a:prstGeo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a:prstGeom prst="rect">
            <a:avLst/>
          </a:prstGeo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23343748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7903" y="1826122"/>
            <a:ext cx="10516195"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2543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a:prstGeom prst="rect">
            <a:avLst/>
          </a:prstGeo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a:prstGeom prst="rect">
            <a:avLst/>
          </a:prstGeo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40425618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7903" y="1826122"/>
            <a:ext cx="5186660"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7" y="1826122"/>
            <a:ext cx="5186661"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6725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7987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007111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9965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8009227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63143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14327118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7903" y="1826122"/>
            <a:ext cx="10516195" cy="435099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082961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94" y="365001"/>
            <a:ext cx="2628305" cy="581211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03" y="365001"/>
            <a:ext cx="7745016" cy="581211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6700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7125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291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3386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7714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7915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3478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270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150205676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525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2958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1576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6258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0794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480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7245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874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1513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079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545455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97503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5578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8178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7947433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10196687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38188" y="4509492"/>
            <a:ext cx="10715625" cy="125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38188" y="5750719"/>
            <a:ext cx="10715625" cy="580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extLst>
      <p:ext uri="{BB962C8B-B14F-4D97-AF65-F5344CB8AC3E}">
        <p14:creationId xmlns:p14="http://schemas.microsoft.com/office/powerpoint/2010/main" val="533305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2145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42915"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6437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28582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21457"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42915"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64372"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285829"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062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27905"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4936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7081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9227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313734"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marL="27905"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49362"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70819"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92277"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313734"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6/6/23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89516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2053749" y="143991"/>
            <a:ext cx="8036719" cy="1249040"/>
          </a:xfrm>
        </p:spPr>
        <p:txBody>
          <a:bodyPr/>
          <a:lstStyle/>
          <a:p>
            <a:pPr eaLnBrk="1" hangingPunct="1">
              <a:defRPr/>
            </a:pPr>
            <a:r>
              <a:rPr lang="en-US" sz="4640" b="1" dirty="0">
                <a:effectLst>
                  <a:outerShdw blurRad="38100" dist="38100" dir="2700000" algn="tl">
                    <a:srgbClr val="C0C0C0"/>
                  </a:outerShdw>
                </a:effectLst>
              </a:rPr>
              <a:t>Married:</a:t>
            </a:r>
            <a:br>
              <a:rPr lang="en-US" sz="4640" b="1" dirty="0">
                <a:effectLst>
                  <a:outerShdw blurRad="38100" dist="38100" dir="2700000" algn="tl">
                    <a:srgbClr val="C0C0C0"/>
                  </a:outerShdw>
                </a:effectLst>
              </a:rPr>
            </a:br>
            <a:r>
              <a:rPr lang="en-US" sz="464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2077641" y="5903640"/>
            <a:ext cx="8036719" cy="579314"/>
          </a:xfrm>
        </p:spPr>
        <p:txBody>
          <a:bodyPr/>
          <a:lstStyle/>
          <a:p>
            <a:pPr algn="ctr" eaLnBrk="1" hangingPunct="1">
              <a:spcBef>
                <a:spcPct val="0"/>
              </a:spcBef>
              <a:defRPr/>
            </a:pPr>
            <a:r>
              <a:rPr lang="en-US" sz="3797"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9311"/>
            <a:ext cx="2920495" cy="3759236"/>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914" y="1757363"/>
            <a:ext cx="3120390" cy="3761184"/>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267" y="1757363"/>
            <a:ext cx="2977733" cy="3761184"/>
          </a:xfrm>
          <a:prstGeom prst="rect">
            <a:avLst/>
          </a:prstGeom>
        </p:spPr>
      </p:pic>
    </p:spTree>
    <p:extLst>
      <p:ext uri="{BB962C8B-B14F-4D97-AF65-F5344CB8AC3E}">
        <p14:creationId xmlns:p14="http://schemas.microsoft.com/office/powerpoint/2010/main" val="32750910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dirty="0"/>
              <a:t>“A new standard of family security and stability was established in postwar America.  For the first time in history a vast majority of the nations children could expect to live with married biological parents throughout childhood.”  Barbera Defoe-Whitehead</a:t>
            </a:r>
          </a:p>
          <a:p>
            <a:pPr marL="485105" indent="-457200">
              <a:buFont typeface="Arial" panose="020B0604020202020204" pitchFamily="34" charset="0"/>
              <a:buChar char="•"/>
            </a:pPr>
            <a:r>
              <a:rPr lang="en-US" dirty="0"/>
              <a:t>Today, every year a million children go through divorce and separation.</a:t>
            </a:r>
          </a:p>
          <a:p>
            <a:endParaRPr lang="en-US" i="1" dirty="0"/>
          </a:p>
        </p:txBody>
      </p:sp>
    </p:spTree>
    <p:extLst>
      <p:ext uri="{BB962C8B-B14F-4D97-AF65-F5344CB8AC3E}">
        <p14:creationId xmlns:p14="http://schemas.microsoft.com/office/powerpoint/2010/main" val="1271265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Marriage:  A Bond Between 3</a:t>
            </a:r>
          </a:p>
        </p:txBody>
      </p:sp>
      <p:sp>
        <p:nvSpPr>
          <p:cNvPr id="5" name="Rectangle 4"/>
          <p:cNvSpPr/>
          <p:nvPr/>
        </p:nvSpPr>
        <p:spPr>
          <a:xfrm>
            <a:off x="5343525" y="2050763"/>
            <a:ext cx="2064544" cy="87868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orbel"/>
                <a:ea typeface="+mn-ea"/>
                <a:cs typeface="+mn-cs"/>
              </a:rPr>
              <a:t>God</a:t>
            </a:r>
          </a:p>
        </p:txBody>
      </p:sp>
      <p:sp>
        <p:nvSpPr>
          <p:cNvPr id="6" name="Rectangle 5"/>
          <p:cNvSpPr/>
          <p:nvPr/>
        </p:nvSpPr>
        <p:spPr>
          <a:xfrm>
            <a:off x="2965217" y="4791884"/>
            <a:ext cx="2064544" cy="878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Man</a:t>
            </a:r>
          </a:p>
        </p:txBody>
      </p:sp>
      <p:sp>
        <p:nvSpPr>
          <p:cNvPr id="7" name="Rectangle 6"/>
          <p:cNvSpPr/>
          <p:nvPr/>
        </p:nvSpPr>
        <p:spPr>
          <a:xfrm>
            <a:off x="7721832" y="4791884"/>
            <a:ext cx="2064544" cy="878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Woman</a:t>
            </a:r>
          </a:p>
        </p:txBody>
      </p:sp>
      <p:cxnSp>
        <p:nvCxnSpPr>
          <p:cNvPr id="14" name="Straight Arrow Connector 13"/>
          <p:cNvCxnSpPr>
            <a:stCxn id="6" idx="0"/>
            <a:endCxn id="5" idx="2"/>
          </p:cNvCxnSpPr>
          <p:nvPr/>
        </p:nvCxnSpPr>
        <p:spPr>
          <a:xfrm flipV="1">
            <a:off x="3997489" y="2929445"/>
            <a:ext cx="2378308" cy="1862439"/>
          </a:xfrm>
          <a:prstGeom prst="straightConnector1">
            <a:avLst/>
          </a:prstGeom>
          <a:ln w="50800">
            <a:solidFill>
              <a:schemeClr val="bg2">
                <a:lumMod val="75000"/>
              </a:schemeClr>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0"/>
            <a:endCxn id="5" idx="2"/>
          </p:cNvCxnSpPr>
          <p:nvPr/>
        </p:nvCxnSpPr>
        <p:spPr>
          <a:xfrm flipH="1" flipV="1">
            <a:off x="6375797" y="2929445"/>
            <a:ext cx="2378307" cy="1862439"/>
          </a:xfrm>
          <a:prstGeom prst="straightConnector1">
            <a:avLst/>
          </a:prstGeom>
          <a:ln w="50800">
            <a:solidFill>
              <a:schemeClr val="bg2">
                <a:lumMod val="50000"/>
              </a:schemeClr>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29761" y="5562919"/>
            <a:ext cx="2692071" cy="0"/>
          </a:xfrm>
          <a:prstGeom prst="straightConnector1">
            <a:avLst/>
          </a:prstGeom>
          <a:ln w="41275">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08068" y="3090892"/>
            <a:ext cx="269225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a:ea typeface="+mn-ea"/>
                <a:cs typeface="+mn-cs"/>
              </a:rPr>
              <a:t>God binds this woman to this man</a:t>
            </a:r>
          </a:p>
        </p:txBody>
      </p:sp>
      <p:sp>
        <p:nvSpPr>
          <p:cNvPr id="24" name="TextBox 23"/>
          <p:cNvSpPr txBox="1"/>
          <p:nvPr/>
        </p:nvSpPr>
        <p:spPr>
          <a:xfrm>
            <a:off x="3462987" y="3092401"/>
            <a:ext cx="247315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a:ea typeface="+mn-ea"/>
                <a:cs typeface="+mn-cs"/>
              </a:rPr>
              <a:t>God binds this man to this woman</a:t>
            </a:r>
          </a:p>
        </p:txBody>
      </p:sp>
      <p:sp>
        <p:nvSpPr>
          <p:cNvPr id="25" name="TextBox 24"/>
          <p:cNvSpPr txBox="1"/>
          <p:nvPr/>
        </p:nvSpPr>
        <p:spPr>
          <a:xfrm>
            <a:off x="2965217" y="5725087"/>
            <a:ext cx="206454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a:ea typeface="+mn-ea"/>
                <a:cs typeface="+mn-cs"/>
              </a:rPr>
              <a:t>Man agrees to marry this woman</a:t>
            </a:r>
          </a:p>
        </p:txBody>
      </p:sp>
      <p:sp>
        <p:nvSpPr>
          <p:cNvPr id="26" name="TextBox 25"/>
          <p:cNvSpPr txBox="1"/>
          <p:nvPr/>
        </p:nvSpPr>
        <p:spPr>
          <a:xfrm>
            <a:off x="7721833" y="5698145"/>
            <a:ext cx="206454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a:ea typeface="+mn-ea"/>
                <a:cs typeface="+mn-cs"/>
              </a:rPr>
              <a:t>Woman agrees to marry this man</a:t>
            </a:r>
          </a:p>
        </p:txBody>
      </p:sp>
      <p:cxnSp>
        <p:nvCxnSpPr>
          <p:cNvPr id="19" name="Straight Arrow Connector 18"/>
          <p:cNvCxnSpPr/>
          <p:nvPr/>
        </p:nvCxnSpPr>
        <p:spPr>
          <a:xfrm>
            <a:off x="5029761" y="4971248"/>
            <a:ext cx="2692071" cy="0"/>
          </a:xfrm>
          <a:prstGeom prst="straightConnector1">
            <a:avLst/>
          </a:prstGeom>
          <a:ln w="50800">
            <a:solidFill>
              <a:schemeClr val="bg2">
                <a:lumMod val="50000"/>
              </a:schemeClr>
            </a:solidFill>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1"/>
            <a:endCxn id="6" idx="3"/>
          </p:cNvCxnSpPr>
          <p:nvPr/>
        </p:nvCxnSpPr>
        <p:spPr>
          <a:xfrm flipH="1">
            <a:off x="5029761" y="5231225"/>
            <a:ext cx="2692071" cy="0"/>
          </a:xfrm>
          <a:prstGeom prst="straightConnector1">
            <a:avLst/>
          </a:prstGeom>
          <a:ln w="50800">
            <a:solidFill>
              <a:schemeClr val="bg2">
                <a:lumMod val="75000"/>
              </a:schemeClr>
            </a:solidFill>
            <a:headEnd type="triangle"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40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Who Can Marry?</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sz="3200" dirty="0"/>
              <a:t>Those who have never been married</a:t>
            </a:r>
          </a:p>
          <a:p>
            <a:r>
              <a:rPr lang="en-US" dirty="0"/>
              <a:t>He answered, “Have you not read that he who created them from the beginning made them male and female, and said, ‘Therefore a man shall leave his father and his mother and hold fast to his wife, and the two shall become one flesh’? Matthew 19:4–5</a:t>
            </a:r>
          </a:p>
          <a:p>
            <a:endParaRPr lang="en-US" dirty="0"/>
          </a:p>
        </p:txBody>
      </p:sp>
    </p:spTree>
    <p:extLst>
      <p:ext uri="{BB962C8B-B14F-4D97-AF65-F5344CB8AC3E}">
        <p14:creationId xmlns:p14="http://schemas.microsoft.com/office/powerpoint/2010/main" val="7072531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Who Can Marry?</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sz="3200" dirty="0"/>
              <a:t>One who loses a spouse to death</a:t>
            </a:r>
          </a:p>
          <a:p>
            <a:r>
              <a:rPr lang="en-US" dirty="0"/>
              <a:t>Accordingly, she will be called an adulteress if she lives with another man while her husband is alive. </a:t>
            </a:r>
            <a:r>
              <a:rPr lang="en-US" u="sng" dirty="0"/>
              <a:t>But if her husband dies, she is free from that law</a:t>
            </a:r>
            <a:r>
              <a:rPr lang="en-US" dirty="0"/>
              <a:t>, and if she marries another man she is not an adulteress. Romans 7:3</a:t>
            </a:r>
          </a:p>
          <a:p>
            <a:endParaRPr lang="en-US" dirty="0"/>
          </a:p>
        </p:txBody>
      </p:sp>
    </p:spTree>
    <p:extLst>
      <p:ext uri="{BB962C8B-B14F-4D97-AF65-F5344CB8AC3E}">
        <p14:creationId xmlns:p14="http://schemas.microsoft.com/office/powerpoint/2010/main" val="670128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sz="2800" dirty="0">
              <a:effectLst/>
              <a:latin typeface="+mj-lt"/>
            </a:endParaRPr>
          </a:p>
          <a:p>
            <a:r>
              <a:rPr lang="en-US" sz="2800" dirty="0">
                <a:latin typeface="+mj-lt"/>
              </a:rPr>
              <a:t>“</a:t>
            </a:r>
            <a:r>
              <a:rPr lang="en-US" sz="2800" dirty="0">
                <a:effectLst/>
                <a:latin typeface="+mj-lt"/>
              </a:rPr>
              <a:t>But I say to you that everyone who divorces his wife, except on the ground of sexual immorality, makes her commit adultery, and whoever marries a divorced woman commits adultery.” Mt. 5:32 </a:t>
            </a:r>
            <a:endParaRPr lang="en-US" sz="2800" dirty="0">
              <a:latin typeface="+mj-lt"/>
            </a:endParaRPr>
          </a:p>
          <a:p>
            <a:endParaRPr lang="en-US" dirty="0"/>
          </a:p>
        </p:txBody>
      </p:sp>
    </p:spTree>
    <p:extLst>
      <p:ext uri="{BB962C8B-B14F-4D97-AF65-F5344CB8AC3E}">
        <p14:creationId xmlns:p14="http://schemas.microsoft.com/office/powerpoint/2010/main" val="27078003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Who Can Marry?</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sz="3200" dirty="0"/>
              <a:t>One who puts away his/her mate for adultery</a:t>
            </a:r>
          </a:p>
          <a:p>
            <a:r>
              <a:rPr lang="en-US" dirty="0"/>
              <a:t>“And I say to you: whoever divorces his wife, except for sexual immorality, and marries another, commits adultery: and whoever marries her who is divorced commits adultery.” Matthew 19:9</a:t>
            </a:r>
          </a:p>
          <a:p>
            <a:endParaRPr lang="en-US" dirty="0"/>
          </a:p>
        </p:txBody>
      </p:sp>
    </p:spTree>
    <p:extLst>
      <p:ext uri="{BB962C8B-B14F-4D97-AF65-F5344CB8AC3E}">
        <p14:creationId xmlns:p14="http://schemas.microsoft.com/office/powerpoint/2010/main" val="21576578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Who Can Marry?</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sz="3200" dirty="0"/>
              <a:t>One who puts away his/her mate for adultery</a:t>
            </a:r>
            <a:endParaRPr lang="en-US" dirty="0"/>
          </a:p>
          <a:p>
            <a:r>
              <a:rPr lang="en-US" dirty="0"/>
              <a:t>“Everyone who divorces his wife and marries another commits adultery, and he who marries a woman divorced from her husband commits adultery.” Luke 16:18</a:t>
            </a:r>
          </a:p>
        </p:txBody>
      </p:sp>
    </p:spTree>
    <p:extLst>
      <p:ext uri="{BB962C8B-B14F-4D97-AF65-F5344CB8AC3E}">
        <p14:creationId xmlns:p14="http://schemas.microsoft.com/office/powerpoint/2010/main" val="33810799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sz="2800" dirty="0">
              <a:effectLst/>
              <a:latin typeface="+mj-lt"/>
            </a:endParaRPr>
          </a:p>
          <a:p>
            <a:r>
              <a:rPr lang="en-US" sz="2800" dirty="0">
                <a:effectLst/>
                <a:latin typeface="+mj-lt"/>
              </a:rPr>
              <a:t>“Whoever divorces his wife and marries another commits adultery against her,  and if she divorces her husband and marries another, she commits adultery.”  Mark 10:11-12</a:t>
            </a:r>
            <a:endParaRPr lang="en-US" sz="2800" dirty="0">
              <a:latin typeface="+mj-lt"/>
            </a:endParaRPr>
          </a:p>
          <a:p>
            <a:endParaRPr lang="en-US" dirty="0"/>
          </a:p>
        </p:txBody>
      </p:sp>
    </p:spTree>
    <p:extLst>
      <p:ext uri="{BB962C8B-B14F-4D97-AF65-F5344CB8AC3E}">
        <p14:creationId xmlns:p14="http://schemas.microsoft.com/office/powerpoint/2010/main" val="41757296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FE50-FAAB-0F3A-997E-FD44E8958204}"/>
              </a:ext>
            </a:extLst>
          </p:cNvPr>
          <p:cNvSpPr>
            <a:spLocks noGrp="1"/>
          </p:cNvSpPr>
          <p:nvPr>
            <p:ph type="ctrTitle"/>
          </p:nvPr>
        </p:nvSpPr>
        <p:spPr/>
        <p:txBody>
          <a:bodyPr/>
          <a:lstStyle/>
          <a:p>
            <a:r>
              <a:rPr lang="en-US" sz="4400" dirty="0">
                <a:solidFill>
                  <a:schemeClr val="tx2"/>
                </a:solidFill>
                <a:cs typeface="Times New Roman" panose="02020603050405020304" pitchFamily="18" charset="0"/>
              </a:rPr>
              <a:t>Divorce and Remarriage</a:t>
            </a:r>
            <a:endParaRPr lang="en-US" dirty="0">
              <a:solidFill>
                <a:schemeClr val="tx2"/>
              </a:solidFill>
            </a:endParaRPr>
          </a:p>
        </p:txBody>
      </p:sp>
      <p:sp>
        <p:nvSpPr>
          <p:cNvPr id="3" name="Subtitle 2">
            <a:extLst>
              <a:ext uri="{FF2B5EF4-FFF2-40B4-BE49-F238E27FC236}">
                <a16:creationId xmlns:a16="http://schemas.microsoft.com/office/drawing/2014/main" id="{97667A07-91C5-A743-D4F9-ECE554BBA10E}"/>
              </a:ext>
            </a:extLst>
          </p:cNvPr>
          <p:cNvSpPr>
            <a:spLocks noGrp="1"/>
          </p:cNvSpPr>
          <p:nvPr>
            <p:ph type="subTitle" idx="1"/>
          </p:nvPr>
        </p:nvSpPr>
        <p:spPr/>
        <p:txBody>
          <a:bodyPr/>
          <a:lstStyle/>
          <a:p>
            <a:r>
              <a:rPr lang="en-US" sz="3200" dirty="0">
                <a:solidFill>
                  <a:schemeClr val="accent1"/>
                </a:solidFill>
              </a:rPr>
              <a:t>What Does the Bible Say</a:t>
            </a:r>
          </a:p>
        </p:txBody>
      </p:sp>
    </p:spTree>
    <p:extLst>
      <p:ext uri="{BB962C8B-B14F-4D97-AF65-F5344CB8AC3E}">
        <p14:creationId xmlns:p14="http://schemas.microsoft.com/office/powerpoint/2010/main" val="3855146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dirty="0">
                <a:solidFill>
                  <a:srgbClr val="000000"/>
                </a:solidFill>
                <a:effectLst/>
                <a:latin typeface="+mj-lt"/>
              </a:rPr>
              <a:t>We are a society that is awash in divorce</a:t>
            </a:r>
          </a:p>
          <a:p>
            <a:pPr marL="485105" indent="-457200">
              <a:buFont typeface="Arial" panose="020B0604020202020204" pitchFamily="34" charset="0"/>
              <a:buChar char="•"/>
            </a:pPr>
            <a:r>
              <a:rPr lang="en-US" dirty="0">
                <a:solidFill>
                  <a:srgbClr val="000000"/>
                </a:solidFill>
                <a:effectLst/>
                <a:latin typeface="+mj-lt"/>
              </a:rPr>
              <a:t>Broken marriages and broken lives are the story in this culture </a:t>
            </a:r>
          </a:p>
          <a:p>
            <a:pPr marL="485105" indent="-457200">
              <a:buFont typeface="Arial" panose="020B0604020202020204" pitchFamily="34" charset="0"/>
              <a:buChar char="•"/>
            </a:pPr>
            <a:r>
              <a:rPr lang="en-US" dirty="0">
                <a:solidFill>
                  <a:srgbClr val="000000"/>
                </a:solidFill>
                <a:latin typeface="+mj-lt"/>
              </a:rPr>
              <a:t>I don’t know anyone that has not been effected by divorce</a:t>
            </a:r>
            <a:endParaRPr lang="en-US" dirty="0">
              <a:solidFill>
                <a:srgbClr val="000000"/>
              </a:solidFill>
              <a:effectLst/>
              <a:latin typeface="+mj-lt"/>
            </a:endParaRPr>
          </a:p>
          <a:p>
            <a:endParaRPr lang="en-US" dirty="0"/>
          </a:p>
        </p:txBody>
      </p:sp>
    </p:spTree>
    <p:extLst>
      <p:ext uri="{BB962C8B-B14F-4D97-AF65-F5344CB8AC3E}">
        <p14:creationId xmlns:p14="http://schemas.microsoft.com/office/powerpoint/2010/main" val="2893160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dirty="0"/>
              <a:t>Marriage has always been an important part of our lives</a:t>
            </a:r>
          </a:p>
          <a:p>
            <a:pPr marL="485105" indent="-457200">
              <a:buFont typeface="Arial" panose="020B0604020202020204" pitchFamily="34" charset="0"/>
              <a:buChar char="•"/>
            </a:pPr>
            <a:r>
              <a:rPr lang="en-US" dirty="0"/>
              <a:t>Marriage is deeply rooted in the scripture</a:t>
            </a:r>
          </a:p>
          <a:p>
            <a:pPr marL="485105" indent="-457200">
              <a:buFont typeface="Arial" panose="020B0604020202020204" pitchFamily="34" charset="0"/>
              <a:buChar char="•"/>
            </a:pPr>
            <a:r>
              <a:rPr lang="en-US" dirty="0"/>
              <a:t>Marriage is profoundly important to God</a:t>
            </a:r>
          </a:p>
        </p:txBody>
      </p:sp>
    </p:spTree>
    <p:extLst>
      <p:ext uri="{BB962C8B-B14F-4D97-AF65-F5344CB8AC3E}">
        <p14:creationId xmlns:p14="http://schemas.microsoft.com/office/powerpoint/2010/main" val="2875975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dirty="0"/>
          </a:p>
          <a:p>
            <a:r>
              <a:rPr lang="en-US" dirty="0"/>
              <a:t>But you say, “Why does he not?” Because the LORD was witness between you and the wife of your youth, to whom you have been faithless, though she is your companion and your wife by covenant. 									Malachi 2:14</a:t>
            </a:r>
          </a:p>
          <a:p>
            <a:endParaRPr lang="en-US" dirty="0"/>
          </a:p>
        </p:txBody>
      </p:sp>
    </p:spTree>
    <p:extLst>
      <p:ext uri="{BB962C8B-B14F-4D97-AF65-F5344CB8AC3E}">
        <p14:creationId xmlns:p14="http://schemas.microsoft.com/office/powerpoint/2010/main" val="14182386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dirty="0"/>
          </a:p>
          <a:p>
            <a:r>
              <a:rPr lang="en-US" sz="2800" dirty="0">
                <a:effectLst/>
                <a:latin typeface="MinionPro"/>
              </a:rPr>
              <a:t>The wives were weeping for the injustice done to them, and “the tears of these mistreated wives stood as an impenetrable barrier between the worshipers and Jehovah” (Homer Hailey, </a:t>
            </a:r>
            <a:r>
              <a:rPr lang="en-US" sz="2800" i="1" dirty="0">
                <a:effectLst/>
                <a:latin typeface="MinionPro"/>
              </a:rPr>
              <a:t>A Commentary on the Minor Prophets,)</a:t>
            </a:r>
            <a:r>
              <a:rPr lang="en-US" sz="2800" dirty="0">
                <a:effectLst/>
                <a:latin typeface="MinionPro"/>
              </a:rPr>
              <a:t>. </a:t>
            </a:r>
          </a:p>
          <a:p>
            <a:endParaRPr lang="en-US" dirty="0"/>
          </a:p>
        </p:txBody>
      </p:sp>
    </p:spTree>
    <p:extLst>
      <p:ext uri="{BB962C8B-B14F-4D97-AF65-F5344CB8AC3E}">
        <p14:creationId xmlns:p14="http://schemas.microsoft.com/office/powerpoint/2010/main" val="17030116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dirty="0"/>
          </a:p>
          <a:p>
            <a:r>
              <a:rPr lang="en-US" dirty="0"/>
              <a:t>“For the LORD, the God of Israel says That I hate divorce…” 																				Malachi 2:16a</a:t>
            </a:r>
          </a:p>
        </p:txBody>
      </p:sp>
    </p:spTree>
    <p:extLst>
      <p:ext uri="{BB962C8B-B14F-4D97-AF65-F5344CB8AC3E}">
        <p14:creationId xmlns:p14="http://schemas.microsoft.com/office/powerpoint/2010/main" val="1098649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r>
              <a:rPr lang="en-US" dirty="0"/>
              <a:t>“…For it (divorce) </a:t>
            </a:r>
            <a:r>
              <a:rPr lang="en-US" u="sng" dirty="0"/>
              <a:t>covers one’s garment with violence</a:t>
            </a:r>
            <a:r>
              <a:rPr lang="en-US" dirty="0"/>
              <a:t>,” Says the Lord of hosts. Therefore take heed to your spirit, That you do not deal treacherously.” Malachi 2:16b</a:t>
            </a:r>
          </a:p>
        </p:txBody>
      </p:sp>
    </p:spTree>
    <p:extLst>
      <p:ext uri="{BB962C8B-B14F-4D97-AF65-F5344CB8AC3E}">
        <p14:creationId xmlns:p14="http://schemas.microsoft.com/office/powerpoint/2010/main" val="37948339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t>Marriage and Divorce</a:t>
            </a: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dirty="0"/>
          </a:p>
          <a:p>
            <a:pPr algn="ctr"/>
            <a:r>
              <a:rPr lang="en-US" dirty="0"/>
              <a:t>“Divorce is a public acknowledgment of failure.”  							</a:t>
            </a:r>
            <a:r>
              <a:rPr lang="en-US" i="1" dirty="0"/>
              <a:t>1940’s sociology textbook</a:t>
            </a:r>
          </a:p>
        </p:txBody>
      </p:sp>
    </p:spTree>
    <p:extLst>
      <p:ext uri="{BB962C8B-B14F-4D97-AF65-F5344CB8AC3E}">
        <p14:creationId xmlns:p14="http://schemas.microsoft.com/office/powerpoint/2010/main" val="4229259332"/>
      </p:ext>
    </p:extLst>
  </p:cSld>
  <p:clrMapOvr>
    <a:masterClrMapping/>
  </p:clrMapOvr>
  <p:transition/>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6917</TotalTime>
  <Words>658</Words>
  <Application>Microsoft Macintosh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Cochin</vt:lpstr>
      <vt:lpstr>Corbel</vt:lpstr>
      <vt:lpstr>MinionPro</vt:lpstr>
      <vt:lpstr>4_Office Theme</vt:lpstr>
      <vt:lpstr>1_Office Theme</vt:lpstr>
      <vt:lpstr>Parallax</vt:lpstr>
      <vt:lpstr>Married: Growing &amp; Serving Together</vt:lpstr>
      <vt:lpstr>Divorce and Remarriage</vt:lpstr>
      <vt:lpstr>Marriage and Divorce</vt:lpstr>
      <vt:lpstr>Marriage and Divorce</vt:lpstr>
      <vt:lpstr>Marriage and Divorce</vt:lpstr>
      <vt:lpstr>Marriage and Divorce</vt:lpstr>
      <vt:lpstr>Marriage and Divorce</vt:lpstr>
      <vt:lpstr>Marriage and Divorce</vt:lpstr>
      <vt:lpstr>Marriage and Divorce</vt:lpstr>
      <vt:lpstr>Marriage and Divorce</vt:lpstr>
      <vt:lpstr>Marriage:  A Bond Between 3</vt:lpstr>
      <vt:lpstr>Who Can Marry?</vt:lpstr>
      <vt:lpstr>Who Can Marry?</vt:lpstr>
      <vt:lpstr>Marriage and Divorce</vt:lpstr>
      <vt:lpstr>Who Can Marry?</vt:lpstr>
      <vt:lpstr>Who Can Marry?</vt:lpstr>
      <vt:lpstr>Marriage and Divorce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Married: Growing &amp; Serving Together</dc:title>
  <dc:creator>Steven Huff</dc:creator>
  <cp:lastModifiedBy>Steven Huff</cp:lastModifiedBy>
  <cp:revision>13</cp:revision>
  <dcterms:created xsi:type="dcterms:W3CDTF">2023-06-03T19:26:14Z</dcterms:created>
  <dcterms:modified xsi:type="dcterms:W3CDTF">2023-06-08T14:43:35Z</dcterms:modified>
</cp:coreProperties>
</file>